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57" r:id="rId3"/>
    <p:sldId id="260" r:id="rId4"/>
    <p:sldId id="258" r:id="rId5"/>
    <p:sldId id="272" r:id="rId6"/>
    <p:sldId id="259" r:id="rId7"/>
    <p:sldId id="263" r:id="rId8"/>
    <p:sldId id="264" r:id="rId9"/>
    <p:sldId id="261" r:id="rId10"/>
    <p:sldId id="273" r:id="rId11"/>
    <p:sldId id="266" r:id="rId12"/>
    <p:sldId id="274" r:id="rId13"/>
    <p:sldId id="26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78" autoAdjust="0"/>
  </p:normalViewPr>
  <p:slideViewPr>
    <p:cSldViewPr snapToGrid="0" showGuides="1">
      <p:cViewPr>
        <p:scale>
          <a:sx n="60" d="100"/>
          <a:sy n="60" d="100"/>
        </p:scale>
        <p:origin x="-110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C3DD1-EEDA-42BF-BC4A-5901059B8BF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FADC-3E78-4D29-82A6-D2F05233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3FADC-3E78-4D29-82A6-D2F05233E3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9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AF3C47-4739-4E3B-B22D-90DD22ABAE4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781B20-AE21-44AC-89B4-6C07F683A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6.jp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4.jp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3" Type="http://schemas.microsoft.com/office/2007/relationships/media" Target="../media/media7.wav"/><Relationship Id="rId7" Type="http://schemas.microsoft.com/office/2007/relationships/media" Target="../media/media9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9.jpg"/><Relationship Id="rId5" Type="http://schemas.microsoft.com/office/2007/relationships/media" Target="../media/media8.wav"/><Relationship Id="rId10" Type="http://schemas.openxmlformats.org/officeDocument/2006/relationships/image" Target="../media/image3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3" Type="http://schemas.microsoft.com/office/2007/relationships/media" Target="../media/media12.wav"/><Relationship Id="rId7" Type="http://schemas.microsoft.com/office/2007/relationships/media" Target="../media/media14.wav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openxmlformats.org/officeDocument/2006/relationships/image" Target="../media/image11.jpeg"/><Relationship Id="rId5" Type="http://schemas.microsoft.com/office/2007/relationships/media" Target="../media/media13.wav"/><Relationship Id="rId10" Type="http://schemas.openxmlformats.org/officeDocument/2006/relationships/image" Target="../media/image3.png"/><Relationship Id="rId4" Type="http://schemas.openxmlformats.org/officeDocument/2006/relationships/audio" Target="../media/media12.wav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339" y="536713"/>
            <a:ext cx="687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And My Bedroom</a:t>
            </a:r>
            <a:endParaRPr lang="en-US" sz="32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83" y="1540565"/>
            <a:ext cx="6988805" cy="46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652" y="417443"/>
            <a:ext cx="111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66025" y="1841419"/>
            <a:ext cx="12710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6025" y="2966813"/>
            <a:ext cx="1572768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6025" y="4083059"/>
            <a:ext cx="1271016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480" y="409217"/>
            <a:ext cx="94307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Make complete sentence with “ why” and “ because”: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1429" y="1656084"/>
            <a:ext cx="91623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 Why </a:t>
            </a:r>
            <a:r>
              <a:rPr lang="en-US" sz="25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eat two burger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84363" indent="-55563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B. Because </a:t>
            </a:r>
            <a:r>
              <a:rPr lang="en-US" sz="25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</a:t>
            </a:r>
            <a:r>
              <a:rPr lang="en-US" sz="25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5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en-US" sz="25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84363" indent="-55563"/>
            <a:endParaRPr lang="en-US" sz="25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763" indent="-457200">
              <a:buFont typeface="+mj-lt"/>
              <a:buAutoNum type="arabicParenR" startAt="2"/>
            </a:pP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Why didn’t you do your homework?</a:t>
            </a:r>
          </a:p>
          <a:p>
            <a:pPr marL="1884363" indent="-55563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Because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84363" indent="-55563"/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763" indent="-457200">
              <a:buFont typeface="+mj-lt"/>
              <a:buAutoNum type="arabicParenR" startAt="3"/>
            </a:pP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Why didn’t you clean the floor?</a:t>
            </a:r>
          </a:p>
          <a:p>
            <a:pPr marL="1884363" indent="-55563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Because ……………………….. 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1734912"/>
            <a:ext cx="91623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 Why </a:t>
            </a:r>
            <a:r>
              <a:rPr lang="en-US" sz="25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eat two burger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84363" indent="-55563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B. Because </a:t>
            </a:r>
            <a:r>
              <a:rPr lang="en-US" sz="25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</a:t>
            </a:r>
            <a:r>
              <a:rPr lang="en-US" sz="25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25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en-US" sz="250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84363" indent="-55563"/>
            <a:endParaRPr lang="en-US" sz="250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763" indent="-457200">
              <a:buFont typeface="+mj-lt"/>
              <a:buAutoNum type="arabicParenR" startAt="2"/>
            </a:pP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Why didn’t you do your homework?</a:t>
            </a:r>
          </a:p>
          <a:p>
            <a:pPr marL="1884363" indent="-55563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5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to bed early yesterday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84363" indent="-55563"/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2763" indent="-457200">
              <a:buFont typeface="+mj-lt"/>
              <a:buAutoNum type="arabicParenR" startAt="3"/>
            </a:pP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Why didn’t you clean the floor?</a:t>
            </a:r>
          </a:p>
          <a:p>
            <a:pPr marL="1884363" indent="-55563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5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met my friend this evening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917" y="425669"/>
            <a:ext cx="1844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ĐÁP ÁN:</a:t>
            </a:r>
            <a:endParaRPr lang="en-US" sz="30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96359" y="1907627"/>
            <a:ext cx="1292772" cy="567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eat</a:t>
            </a:r>
            <a:endParaRPr lang="en-US" sz="2000" b="1"/>
          </a:p>
        </p:txBody>
      </p:sp>
      <p:sp>
        <p:nvSpPr>
          <p:cNvPr id="9" name="Rounded Rectangle 8"/>
          <p:cNvSpPr/>
          <p:nvPr/>
        </p:nvSpPr>
        <p:spPr>
          <a:xfrm>
            <a:off x="2112579" y="3036181"/>
            <a:ext cx="1576552" cy="567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homework</a:t>
            </a:r>
            <a:endParaRPr lang="en-US" sz="2000" b="1"/>
          </a:p>
        </p:txBody>
      </p:sp>
      <p:sp>
        <p:nvSpPr>
          <p:cNvPr id="10" name="Rounded Rectangle 9"/>
          <p:cNvSpPr/>
          <p:nvPr/>
        </p:nvSpPr>
        <p:spPr>
          <a:xfrm>
            <a:off x="2427890" y="4204137"/>
            <a:ext cx="1292772" cy="567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clean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2145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40" y="1936542"/>
            <a:ext cx="50244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erasers placed?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eighteenth drawer.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drawer are the papers in?</a:t>
            </a:r>
          </a:p>
          <a:p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………………………….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pens placed?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…………………………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the scissors be found?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………………………..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8433" y="1023025"/>
            <a:ext cx="4313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Harry’s Art Drawer.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288" y="335050"/>
            <a:ext cx="41419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  <a:endParaRPr lang="en-US" sz="3000" b="1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85954"/>
              </p:ext>
            </p:extLst>
          </p:nvPr>
        </p:nvGraphicFramePr>
        <p:xfrm>
          <a:off x="7833097" y="1936542"/>
          <a:ext cx="278425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86"/>
                <a:gridCol w="1883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No.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Drawer</a:t>
                      </a:r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14</a:t>
                      </a:r>
                    </a:p>
                    <a:p>
                      <a:r>
                        <a:rPr lang="en-US" sz="2000" smtClean="0"/>
                        <a:t>15</a:t>
                      </a:r>
                    </a:p>
                    <a:p>
                      <a:r>
                        <a:rPr lang="en-US" sz="2000" smtClean="0"/>
                        <a:t>16</a:t>
                      </a:r>
                    </a:p>
                    <a:p>
                      <a:r>
                        <a:rPr lang="en-US" sz="2000" smtClean="0"/>
                        <a:t>17</a:t>
                      </a:r>
                    </a:p>
                    <a:p>
                      <a:r>
                        <a:rPr lang="en-US" sz="2000" smtClean="0"/>
                        <a:t>18</a:t>
                      </a:r>
                    </a:p>
                    <a:p>
                      <a:r>
                        <a:rPr lang="en-US" sz="2000" smtClean="0"/>
                        <a:t>19</a:t>
                      </a:r>
                    </a:p>
                    <a:p>
                      <a:r>
                        <a:rPr lang="en-US" sz="2000" smtClean="0"/>
                        <a:t>20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glue</a:t>
                      </a:r>
                    </a:p>
                    <a:p>
                      <a:r>
                        <a:rPr lang="en-US" sz="2000" smtClean="0"/>
                        <a:t>papers</a:t>
                      </a:r>
                    </a:p>
                    <a:p>
                      <a:r>
                        <a:rPr lang="en-US" sz="2000" smtClean="0"/>
                        <a:t>colour papers</a:t>
                      </a:r>
                    </a:p>
                    <a:p>
                      <a:r>
                        <a:rPr lang="en-US" sz="2000" smtClean="0"/>
                        <a:t>scissors</a:t>
                      </a:r>
                    </a:p>
                    <a:p>
                      <a:r>
                        <a:rPr lang="en-US" sz="2000" smtClean="0"/>
                        <a:t>erasers</a:t>
                      </a:r>
                    </a:p>
                    <a:p>
                      <a:r>
                        <a:rPr lang="en-US" sz="2000" smtClean="0"/>
                        <a:t>rulers</a:t>
                      </a:r>
                    </a:p>
                    <a:p>
                      <a:r>
                        <a:rPr lang="en-US" sz="2000" smtClean="0"/>
                        <a:t>pens</a:t>
                      </a:r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129" y="958335"/>
            <a:ext cx="537131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erasers placed?</a:t>
            </a:r>
          </a:p>
          <a:p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eighteenth drawer.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drawer are the papers in?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fifteenth drawer.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pens placed?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 drawer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can the scissors be found?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seventeenth drawer. 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89795"/>
              </p:ext>
            </p:extLst>
          </p:nvPr>
        </p:nvGraphicFramePr>
        <p:xfrm>
          <a:off x="7833097" y="1936542"/>
          <a:ext cx="278425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86"/>
                <a:gridCol w="18838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No.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Drawer</a:t>
                      </a:r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14</a:t>
                      </a:r>
                    </a:p>
                    <a:p>
                      <a:r>
                        <a:rPr lang="en-US" sz="2000" smtClean="0"/>
                        <a:t>15</a:t>
                      </a:r>
                    </a:p>
                    <a:p>
                      <a:r>
                        <a:rPr lang="en-US" sz="2000" smtClean="0"/>
                        <a:t>16</a:t>
                      </a:r>
                    </a:p>
                    <a:p>
                      <a:r>
                        <a:rPr lang="en-US" sz="2000" smtClean="0"/>
                        <a:t>17</a:t>
                      </a:r>
                    </a:p>
                    <a:p>
                      <a:r>
                        <a:rPr lang="en-US" sz="2000" smtClean="0"/>
                        <a:t>18</a:t>
                      </a:r>
                    </a:p>
                    <a:p>
                      <a:r>
                        <a:rPr lang="en-US" sz="2000" smtClean="0"/>
                        <a:t>19</a:t>
                      </a:r>
                    </a:p>
                    <a:p>
                      <a:r>
                        <a:rPr lang="en-US" sz="2000" smtClean="0"/>
                        <a:t>20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glue</a:t>
                      </a:r>
                    </a:p>
                    <a:p>
                      <a:r>
                        <a:rPr lang="en-US" sz="2000" smtClean="0"/>
                        <a:t>papers</a:t>
                      </a:r>
                    </a:p>
                    <a:p>
                      <a:r>
                        <a:rPr lang="en-US" sz="2000" smtClean="0"/>
                        <a:t>colour papers</a:t>
                      </a:r>
                    </a:p>
                    <a:p>
                      <a:r>
                        <a:rPr lang="en-US" sz="2000" smtClean="0"/>
                        <a:t>scissors</a:t>
                      </a:r>
                    </a:p>
                    <a:p>
                      <a:r>
                        <a:rPr lang="en-US" sz="2000" smtClean="0"/>
                        <a:t>erasers</a:t>
                      </a:r>
                    </a:p>
                    <a:p>
                      <a:r>
                        <a:rPr lang="en-US" sz="2000" smtClean="0"/>
                        <a:t>rulers</a:t>
                      </a:r>
                    </a:p>
                    <a:p>
                      <a:r>
                        <a:rPr lang="en-US" sz="2000" smtClean="0"/>
                        <a:t>pens</a:t>
                      </a:r>
                      <a:endParaRPr lang="en-US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51238" y="1115990"/>
            <a:ext cx="4720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This is Harry’s Art Drawer.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75" y="2229215"/>
            <a:ext cx="4402712" cy="46287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7526" y="917818"/>
            <a:ext cx="3486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GOODBYE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1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27696" y="4365298"/>
            <a:ext cx="487363" cy="487363"/>
          </a:xfrm>
          <a:prstGeom prst="rect">
            <a:avLst/>
          </a:prstGeom>
        </p:spPr>
      </p:pic>
      <p:pic>
        <p:nvPicPr>
          <p:cNvPr id="4" name="31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488" y="4363942"/>
            <a:ext cx="487363" cy="487363"/>
          </a:xfrm>
          <a:prstGeom prst="rect">
            <a:avLst/>
          </a:prstGeom>
        </p:spPr>
      </p:pic>
      <p:pic>
        <p:nvPicPr>
          <p:cNvPr id="6" name="31 (mp3cut.net) (3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20112" y="4331992"/>
            <a:ext cx="487363" cy="487363"/>
          </a:xfrm>
          <a:prstGeom prst="rect">
            <a:avLst/>
          </a:prstGeom>
        </p:spPr>
      </p:pic>
      <p:pic>
        <p:nvPicPr>
          <p:cNvPr id="7" name="31 (mp3cut.net) (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27386" y="4372164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63792" y="1818029"/>
            <a:ext cx="1982667" cy="2217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8" y="1821129"/>
            <a:ext cx="2121191" cy="2275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78" y="1879285"/>
            <a:ext cx="2058501" cy="2156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4081" y="309664"/>
            <a:ext cx="59218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Learn the sound/ learn </a:t>
            </a:r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5" y="1879285"/>
            <a:ext cx="2217416" cy="22174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5314" y="4420418"/>
            <a:ext cx="17322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/>
              <a:t>/b/  /ag/</a:t>
            </a:r>
          </a:p>
          <a:p>
            <a:pPr algn="ctr"/>
            <a:r>
              <a:rPr lang="en-US" sz="2500" smtClean="0"/>
              <a:t>bag</a:t>
            </a:r>
            <a:endParaRPr lang="en-US" sz="2500"/>
          </a:p>
        </p:txBody>
      </p:sp>
      <p:sp>
        <p:nvSpPr>
          <p:cNvPr id="15" name="TextBox 14"/>
          <p:cNvSpPr txBox="1"/>
          <p:nvPr/>
        </p:nvSpPr>
        <p:spPr>
          <a:xfrm>
            <a:off x="3215059" y="4363942"/>
            <a:ext cx="181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/>
              <a:t>/r/  /ag/</a:t>
            </a:r>
          </a:p>
          <a:p>
            <a:pPr algn="ctr"/>
            <a:r>
              <a:rPr lang="en-US" sz="2500" smtClean="0"/>
              <a:t>rag</a:t>
            </a:r>
            <a:endParaRPr lang="en-US" sz="2500"/>
          </a:p>
        </p:txBody>
      </p:sp>
      <p:sp>
        <p:nvSpPr>
          <p:cNvPr id="16" name="TextBox 15"/>
          <p:cNvSpPr txBox="1"/>
          <p:nvPr/>
        </p:nvSpPr>
        <p:spPr>
          <a:xfrm>
            <a:off x="6271068" y="4388468"/>
            <a:ext cx="181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/>
              <a:t>/t/  /ag/</a:t>
            </a:r>
          </a:p>
          <a:p>
            <a:pPr algn="ctr"/>
            <a:r>
              <a:rPr lang="en-US" sz="2500"/>
              <a:t>t</a:t>
            </a:r>
            <a:r>
              <a:rPr lang="en-US" sz="2500" smtClean="0"/>
              <a:t>ag</a:t>
            </a:r>
            <a:endParaRPr lang="en-US" sz="2500"/>
          </a:p>
        </p:txBody>
      </p:sp>
      <p:sp>
        <p:nvSpPr>
          <p:cNvPr id="17" name="TextBox 16"/>
          <p:cNvSpPr txBox="1"/>
          <p:nvPr/>
        </p:nvSpPr>
        <p:spPr>
          <a:xfrm>
            <a:off x="9531640" y="4330077"/>
            <a:ext cx="181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/>
              <a:t>/w/  /ag/</a:t>
            </a:r>
          </a:p>
          <a:p>
            <a:pPr algn="ctr"/>
            <a:r>
              <a:rPr lang="en-US" sz="2500"/>
              <a:t>w</a:t>
            </a:r>
            <a:r>
              <a:rPr lang="en-US" sz="2500" smtClean="0"/>
              <a:t>ag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4347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84603" y="1125074"/>
            <a:ext cx="3454854" cy="4684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668" y="2176669"/>
            <a:ext cx="7165572" cy="2284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in a flat in a big city. It’s got a balcony and a lift. I live on the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fourteeth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floor. Bill, my cousin lives in a house in a small village. It’s got two floors and a big garden but it hasn’t got a basement. </a:t>
            </a:r>
          </a:p>
        </p:txBody>
      </p:sp>
      <p:pic>
        <p:nvPicPr>
          <p:cNvPr id="6" name="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7240" y="391676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3159" y="358359"/>
            <a:ext cx="25795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Learn to listen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11301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61257" y="1561808"/>
            <a:ext cx="4238713" cy="673449"/>
          </a:xfrm>
          <a:prstGeom prst="wedgeRoundRectCallout">
            <a:avLst>
              <a:gd name="adj1" fmla="val 34835"/>
              <a:gd name="adj2" fmla="val 1623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your flat got a balcony?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72174" y="5485979"/>
            <a:ext cx="4124865" cy="707230"/>
          </a:xfrm>
          <a:prstGeom prst="wedgeRoundRectCallout">
            <a:avLst>
              <a:gd name="adj1" fmla="val 33317"/>
              <a:gd name="adj2" fmla="val -1096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floor do you live on?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37824" y="1464563"/>
            <a:ext cx="4375499" cy="770694"/>
          </a:xfrm>
          <a:prstGeom prst="wedgeRoundRectCallout">
            <a:avLst>
              <a:gd name="adj1" fmla="val -49965"/>
              <a:gd name="adj2" fmla="val 1007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935206" y="5430958"/>
            <a:ext cx="4078117" cy="707230"/>
          </a:xfrm>
          <a:prstGeom prst="wedgeRoundRectCallout">
            <a:avLst>
              <a:gd name="adj1" fmla="val -41316"/>
              <a:gd name="adj2" fmla="val -1003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on the………………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33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98239" y="5540891"/>
            <a:ext cx="487363" cy="487363"/>
          </a:xfrm>
          <a:prstGeom prst="rect">
            <a:avLst/>
          </a:prstGeom>
        </p:spPr>
      </p:pic>
      <p:pic>
        <p:nvPicPr>
          <p:cNvPr id="8" name="33 (mp3cut.net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0296" y="4924495"/>
            <a:ext cx="487363" cy="487363"/>
          </a:xfrm>
          <a:prstGeom prst="rect">
            <a:avLst/>
          </a:prstGeom>
        </p:spPr>
      </p:pic>
      <p:pic>
        <p:nvPicPr>
          <p:cNvPr id="9" name="33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31068" y="1629872"/>
            <a:ext cx="487363" cy="487363"/>
          </a:xfrm>
          <a:prstGeom prst="rect">
            <a:avLst/>
          </a:prstGeom>
        </p:spPr>
      </p:pic>
      <p:pic>
        <p:nvPicPr>
          <p:cNvPr id="10" name="33 (mp3cut.net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3893" y="1654850"/>
            <a:ext cx="487363" cy="487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24751" y="2536758"/>
            <a:ext cx="3313073" cy="26314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20528" y="483185"/>
            <a:ext cx="2877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Learn to answer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10782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935" y="182870"/>
            <a:ext cx="14975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0746" y="2506217"/>
            <a:ext cx="3313073" cy="263141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0905" y="1376265"/>
            <a:ext cx="4238713" cy="673449"/>
          </a:xfrm>
          <a:prstGeom prst="wedgeRoundRectCallout">
            <a:avLst>
              <a:gd name="adj1" fmla="val 34835"/>
              <a:gd name="adj2" fmla="val 1623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your flat got a balcony?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828690" y="1400102"/>
            <a:ext cx="2569780" cy="770694"/>
          </a:xfrm>
          <a:prstGeom prst="wedgeRoundRectCallout">
            <a:avLst>
              <a:gd name="adj1" fmla="val -60832"/>
              <a:gd name="adj2" fmla="val 1109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has.</a:t>
            </a:r>
            <a:endParaRPr lang="en-US" sz="24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13153" y="5399006"/>
            <a:ext cx="4124865" cy="707230"/>
          </a:xfrm>
          <a:prstGeom prst="wedgeRoundRectCallout">
            <a:avLst>
              <a:gd name="adj1" fmla="val 40579"/>
              <a:gd name="adj2" fmla="val -1185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floor do you live on?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93688" y="5430958"/>
            <a:ext cx="4078117" cy="707230"/>
          </a:xfrm>
          <a:prstGeom prst="wedgeRoundRectCallout">
            <a:avLst>
              <a:gd name="adj1" fmla="val -41316"/>
              <a:gd name="adj2" fmla="val -1003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live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u="sng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fourteenth floor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83778" y="2017986"/>
            <a:ext cx="4532272" cy="863052"/>
          </a:xfrm>
          <a:prstGeom prst="wedgeRoundRectCallout">
            <a:avLst>
              <a:gd name="adj1" fmla="val 24388"/>
              <a:gd name="adj2" fmla="val 1257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living in a flat?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385171" y="1848677"/>
            <a:ext cx="4608576" cy="1096428"/>
          </a:xfrm>
          <a:prstGeom prst="wedgeRoundRectCallout">
            <a:avLst>
              <a:gd name="adj1" fmla="val -35673"/>
              <a:gd name="adj2" fmla="val 1057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can see the city from my balcony.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41478" y="3216164"/>
            <a:ext cx="4023655" cy="2923365"/>
          </a:xfrm>
          <a:prstGeom prst="rect">
            <a:avLst/>
          </a:prstGeom>
        </p:spPr>
      </p:pic>
      <p:pic>
        <p:nvPicPr>
          <p:cNvPr id="6" name="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3933" y="366146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2271" y="352001"/>
            <a:ext cx="26420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Learn to speak</a:t>
            </a:r>
            <a:endParaRPr lang="en-US" sz="3000" b="1"/>
          </a:p>
        </p:txBody>
      </p:sp>
    </p:spTree>
    <p:extLst>
      <p:ext uri="{BB962C8B-B14F-4D97-AF65-F5344CB8AC3E}">
        <p14:creationId xmlns:p14="http://schemas.microsoft.com/office/powerpoint/2010/main" val="9025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5 (mp3cut.net)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72700" y="3428999"/>
            <a:ext cx="487363" cy="487363"/>
          </a:xfrm>
          <a:prstGeom prst="rect">
            <a:avLst/>
          </a:prstGeom>
        </p:spPr>
      </p:pic>
      <p:pic>
        <p:nvPicPr>
          <p:cNvPr id="4" name="35 (mp3cut.net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72700" y="2523384"/>
            <a:ext cx="487363" cy="487363"/>
          </a:xfrm>
          <a:prstGeom prst="rect">
            <a:avLst/>
          </a:prstGeom>
        </p:spPr>
      </p:pic>
      <p:pic>
        <p:nvPicPr>
          <p:cNvPr id="5" name="35 (mp3cut.ne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54874" y="1597976"/>
            <a:ext cx="487363" cy="487363"/>
          </a:xfrm>
          <a:prstGeom prst="rect">
            <a:avLst/>
          </a:prstGeom>
        </p:spPr>
      </p:pic>
      <p:pic>
        <p:nvPicPr>
          <p:cNvPr id="6" name="35 (mp3cut.net) (3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72700" y="4362583"/>
            <a:ext cx="487363" cy="487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37" y="1107258"/>
            <a:ext cx="4508767" cy="43054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8063" y="343478"/>
            <a:ext cx="2444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Learn to read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960063" y="159797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, the dog is on a r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The r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is near a b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He wears a t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His tail w</a:t>
            </a:r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6291" y="-1299464"/>
            <a:ext cx="6105513" cy="10209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1343" y="198489"/>
            <a:ext cx="36136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 grammar</a:t>
            </a:r>
            <a:endParaRPr lang="en-US" sz="3000" b="1"/>
          </a:p>
        </p:txBody>
      </p:sp>
      <p:sp>
        <p:nvSpPr>
          <p:cNvPr id="8" name="Rounded Rectangular Callout 7"/>
          <p:cNvSpPr/>
          <p:nvPr/>
        </p:nvSpPr>
        <p:spPr>
          <a:xfrm>
            <a:off x="8040414" y="1655378"/>
            <a:ext cx="3163341" cy="1686911"/>
          </a:xfrm>
          <a:prstGeom prst="wedgeRoundRectCallout">
            <a:avLst>
              <a:gd name="adj1" fmla="val -51644"/>
              <a:gd name="adj2" fmla="val 615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smtClean="0"/>
              <a:t>Because I got third place in the race.</a:t>
            </a:r>
            <a:endParaRPr lang="en-US" sz="2300"/>
          </a:p>
        </p:txBody>
      </p:sp>
      <p:sp>
        <p:nvSpPr>
          <p:cNvPr id="9" name="Rounded Rectangular Callout 8"/>
          <p:cNvSpPr/>
          <p:nvPr/>
        </p:nvSpPr>
        <p:spPr>
          <a:xfrm>
            <a:off x="1954924" y="4319752"/>
            <a:ext cx="3163341" cy="1665889"/>
          </a:xfrm>
          <a:prstGeom prst="wedgeRoundRectCallout">
            <a:avLst>
              <a:gd name="adj1" fmla="val 42052"/>
              <a:gd name="adj2" fmla="val -766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smtClean="0"/>
              <a:t>It’s okay, you will do better next year!</a:t>
            </a:r>
            <a:endParaRPr lang="en-US" sz="2300"/>
          </a:p>
        </p:txBody>
      </p:sp>
      <p:sp>
        <p:nvSpPr>
          <p:cNvPr id="10" name="Rounded Rectangular Callout 9"/>
          <p:cNvSpPr/>
          <p:nvPr/>
        </p:nvSpPr>
        <p:spPr>
          <a:xfrm>
            <a:off x="1954924" y="1828801"/>
            <a:ext cx="3163341" cy="1403130"/>
          </a:xfrm>
          <a:prstGeom prst="wedgeRoundRectCallout">
            <a:avLst>
              <a:gd name="adj1" fmla="val 50524"/>
              <a:gd name="adj2" fmla="val 711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Why do you look so sad, son?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739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1293" y="784913"/>
            <a:ext cx="19752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en-US" sz="3000" b="1"/>
              <a:t>: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621293" y="1886295"/>
            <a:ext cx="11045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We use why when we ask about a reson or a cause. We use because when we explain a reson or a cause.</a:t>
            </a:r>
          </a:p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( Chúng ta dùng </a:t>
            </a:r>
            <a:r>
              <a:rPr lang="en-US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khi chúng ta muốn hỏi về một lý do hoặc một nguyên nhân. Chúng ta dùng </a:t>
            </a:r>
            <a:r>
              <a:rPr lang="en-US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 khi chúng ta giải thích một lý do hoặc 1 nguyên nhân.) 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807</TotalTime>
  <Words>572</Words>
  <Application>Microsoft Office PowerPoint</Application>
  <PresentationFormat>Custom</PresentationFormat>
  <Paragraphs>122</Paragraphs>
  <Slides>14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Ánh Hồng Ánh Hồng</dc:creator>
  <cp:lastModifiedBy>Nguyen </cp:lastModifiedBy>
  <cp:revision>121</cp:revision>
  <dcterms:created xsi:type="dcterms:W3CDTF">2020-05-01T23:07:38Z</dcterms:created>
  <dcterms:modified xsi:type="dcterms:W3CDTF">2020-05-06T07:59:53Z</dcterms:modified>
</cp:coreProperties>
</file>